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6" r:id="rId1"/>
  </p:sldMasterIdLst>
  <p:notesMasterIdLst>
    <p:notesMasterId r:id="rId5"/>
  </p:notesMasterIdLst>
  <p:handoutMasterIdLst>
    <p:handoutMasterId r:id="rId6"/>
  </p:handoutMasterIdLst>
  <p:sldIdLst>
    <p:sldId id="446" r:id="rId2"/>
    <p:sldId id="447" r:id="rId3"/>
    <p:sldId id="448" r:id="rId4"/>
  </p:sldIdLst>
  <p:sldSz cx="9906000" cy="6858000" type="A4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0000"/>
    <a:srgbClr val="3EA447"/>
    <a:srgbClr val="CA806C"/>
    <a:srgbClr val="DAE3F3"/>
    <a:srgbClr val="E1FF2D"/>
    <a:srgbClr val="B9D237"/>
    <a:srgbClr val="009F00"/>
    <a:srgbClr val="0FD2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99" autoAdjust="0"/>
    <p:restoredTop sz="94660"/>
  </p:normalViewPr>
  <p:slideViewPr>
    <p:cSldViewPr snapToGrid="0" snapToObjects="1">
      <p:cViewPr varScale="1">
        <p:scale>
          <a:sx n="116" d="100"/>
          <a:sy n="116" d="100"/>
        </p:scale>
        <p:origin x="1416" y="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7802F-1ABE-574D-9D67-D1793106DF92}" type="datetime1">
              <a:rPr lang="en-US" smtClean="0"/>
              <a:t>5/20/2019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18796-DCE2-E748-A548-8FCD6035D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284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4A205F-2BA6-C44B-8008-B3A432F83821}" type="datetime1">
              <a:rPr lang="en-US" smtClean="0"/>
              <a:t>5/20/2019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2F7D0-B590-1C4B-98E5-50C3B9C35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1926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2503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49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39772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011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39772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063761" y="1604520"/>
            <a:ext cx="4350450" cy="39772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490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138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495300" y="273600"/>
            <a:ext cx="8915010" cy="5307840"/>
          </a:xfrm>
          <a:prstGeom prst="rect">
            <a:avLst/>
          </a:prstGeom>
        </p:spPr>
        <p:txBody>
          <a:bodyPr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65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95300" y="368208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5063761" y="1604520"/>
            <a:ext cx="4350450" cy="39772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225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397728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5063761" y="160452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5063761" y="368208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866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5063761" y="160452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495300" y="3682080"/>
            <a:ext cx="891501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299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891501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95300" y="3682080"/>
            <a:ext cx="891501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612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5063761" y="160452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5063761" y="368208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95300" y="3682080"/>
            <a:ext cx="435045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751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95300" y="273600"/>
            <a:ext cx="8915010" cy="114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95300" y="1604520"/>
            <a:ext cx="28704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3509610" y="1604520"/>
            <a:ext cx="28704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6523920" y="1604520"/>
            <a:ext cx="28704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6523920" y="3682080"/>
            <a:ext cx="28704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2" name="PlaceHolder 6"/>
          <p:cNvSpPr>
            <a:spLocks noGrp="1"/>
          </p:cNvSpPr>
          <p:nvPr>
            <p:ph type="body"/>
          </p:nvPr>
        </p:nvSpPr>
        <p:spPr>
          <a:xfrm>
            <a:off x="3509610" y="3682080"/>
            <a:ext cx="28704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3" name="PlaceHolder 7"/>
          <p:cNvSpPr>
            <a:spLocks noGrp="1"/>
          </p:cNvSpPr>
          <p:nvPr>
            <p:ph type="body"/>
          </p:nvPr>
        </p:nvSpPr>
        <p:spPr>
          <a:xfrm>
            <a:off x="495300" y="3682080"/>
            <a:ext cx="2870400" cy="189684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999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stomShape 1"/>
          <p:cNvSpPr/>
          <p:nvPr/>
        </p:nvSpPr>
        <p:spPr>
          <a:xfrm>
            <a:off x="660400" y="908050"/>
            <a:ext cx="8619596" cy="107950"/>
          </a:xfrm>
          <a:custGeom>
            <a:avLst/>
            <a:gdLst/>
            <a:ahLst/>
            <a:cxnLst/>
            <a:rect l="l" t="t" r="r" b="b"/>
            <a:pathLst>
              <a:path w="1000" h="100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3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Line 2"/>
          <p:cNvSpPr/>
          <p:nvPr/>
        </p:nvSpPr>
        <p:spPr>
          <a:xfrm>
            <a:off x="660400" y="6381750"/>
            <a:ext cx="8585200" cy="1588"/>
          </a:xfrm>
          <a:prstGeom prst="line">
            <a:avLst/>
          </a:prstGeom>
          <a:ln w="324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660400" y="6245225"/>
            <a:ext cx="2146300" cy="476250"/>
          </a:xfrm>
          <a:prstGeom prst="rect">
            <a:avLst/>
          </a:prstGeom>
        </p:spPr>
        <p:txBody>
          <a:bodyPr lIns="90000" tIns="45000" rIns="90000" bIns="45000"/>
          <a:lstStyle>
            <a:lvl1pPr>
              <a:defRPr sz="1800" spc="-1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defRPr/>
            </a:pPr>
            <a:endParaRPr lang="ru-RU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382831" y="6245225"/>
            <a:ext cx="3138619" cy="476250"/>
          </a:xfrm>
          <a:prstGeom prst="rect">
            <a:avLst/>
          </a:prstGeom>
        </p:spPr>
        <p:txBody>
          <a:bodyPr lIns="90000" tIns="45000" rIns="90000" bIns="45000"/>
          <a:lstStyle>
            <a:lvl1pPr>
              <a:defRPr sz="1800" spc="-1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defRPr/>
            </a:pPr>
            <a:endParaRPr lang="ru-RU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099300" y="6453188"/>
            <a:ext cx="2144581" cy="3603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 smtClean="0">
                <a:solidFill>
                  <a:srgbClr val="000000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7007F9F7-5793-488A-BF21-08788E23C7B5}" type="slidenum">
              <a:rPr lang="ru-RU" altLang="ru-RU"/>
              <a:pPr>
                <a:defRPr/>
              </a:pPr>
              <a:t>‹#›</a:t>
            </a:fld>
            <a:endParaRPr lang="ru-RU" altLang="ru-RU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55" name="PlaceHolder 6"/>
          <p:cNvSpPr>
            <a:spLocks noGrp="1"/>
          </p:cNvSpPr>
          <p:nvPr>
            <p:ph type="title"/>
          </p:nvPr>
        </p:nvSpPr>
        <p:spPr bwMode="auto">
          <a:xfrm>
            <a:off x="495300" y="273051"/>
            <a:ext cx="89154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Для правки текста заголовка щёлкните мышью</a:t>
            </a:r>
          </a:p>
        </p:txBody>
      </p:sp>
      <p:sp>
        <p:nvSpPr>
          <p:cNvPr id="2056" name="PlaceHolder 7"/>
          <p:cNvSpPr>
            <a:spLocks noGrp="1"/>
          </p:cNvSpPr>
          <p:nvPr>
            <p:ph type="body"/>
          </p:nvPr>
        </p:nvSpPr>
        <p:spPr bwMode="auto">
          <a:xfrm>
            <a:off x="495300" y="1604964"/>
            <a:ext cx="8915400" cy="397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Для правки структуры щёлкните мышью</a:t>
            </a:r>
          </a:p>
          <a:p>
            <a:pPr lvl="1"/>
            <a:r>
              <a:rPr lang="ru-RU" altLang="ru-RU" smtClean="0"/>
              <a:t>Второй уровень структуры</a:t>
            </a:r>
          </a:p>
          <a:p>
            <a:pPr lvl="2"/>
            <a:r>
              <a:rPr lang="ru-RU" altLang="ru-RU" smtClean="0"/>
              <a:t>Третий уровень структуры</a:t>
            </a:r>
          </a:p>
          <a:p>
            <a:pPr lvl="3"/>
            <a:r>
              <a:rPr lang="ru-RU" altLang="ru-RU" smtClean="0"/>
              <a:t>Четвёртый уровень структуры</a:t>
            </a:r>
          </a:p>
          <a:p>
            <a:pPr lvl="4"/>
            <a:r>
              <a:rPr lang="ru-RU" altLang="ru-RU" smtClean="0"/>
              <a:t>Пятый уровень структуры</a:t>
            </a:r>
          </a:p>
          <a:p>
            <a:pPr lvl="4"/>
            <a:r>
              <a:rPr lang="ru-RU" altLang="ru-RU" smtClean="0"/>
              <a:t>Шестой уровень структуры</a:t>
            </a:r>
          </a:p>
          <a:p>
            <a:pPr lvl="4"/>
            <a:r>
              <a:rPr lang="ru-RU" altLang="ru-RU" smtClean="0"/>
              <a:t>Седьмой уровень структуры</a:t>
            </a:r>
          </a:p>
        </p:txBody>
      </p:sp>
    </p:spTree>
    <p:extLst>
      <p:ext uri="{BB962C8B-B14F-4D97-AF65-F5344CB8AC3E}">
        <p14:creationId xmlns:p14="http://schemas.microsoft.com/office/powerpoint/2010/main" val="404043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</p:sldLayoutIdLst>
  <p:hf hdr="0" ftr="0" dt="0"/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Arial" pitchFamily="34" charset="0"/>
          <a:ea typeface="DejaVu Sans" pitchFamily="34" charset="0"/>
          <a:cs typeface="DejaVu Sans" pitchFamily="34" charset="0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Arial" pitchFamily="34" charset="0"/>
          <a:ea typeface="DejaVu Sans" pitchFamily="34" charset="0"/>
          <a:cs typeface="DejaVu Sans" pitchFamily="34" charset="0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Arial" pitchFamily="34" charset="0"/>
          <a:ea typeface="DejaVu Sans" pitchFamily="34" charset="0"/>
          <a:cs typeface="DejaVu Sans" pitchFamily="34" charset="0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Arial" pitchFamily="34" charset="0"/>
          <a:ea typeface="DejaVu Sans" pitchFamily="34" charset="0"/>
          <a:cs typeface="DejaVu Sans" pitchFamily="34" charset="0"/>
        </a:defRPr>
      </a:lvl5pPr>
      <a:lvl6pPr marL="414726" algn="l" defTabSz="912973" rtl="0" fontAlgn="base">
        <a:lnSpc>
          <a:spcPct val="90000"/>
        </a:lnSpc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Arial" pitchFamily="34" charset="0"/>
          <a:cs typeface="DejaVu Sans" pitchFamily="34" charset="0"/>
        </a:defRPr>
      </a:lvl6pPr>
      <a:lvl7pPr marL="829452" algn="l" defTabSz="912973" rtl="0" fontAlgn="base">
        <a:lnSpc>
          <a:spcPct val="90000"/>
        </a:lnSpc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Arial" pitchFamily="34" charset="0"/>
          <a:cs typeface="DejaVu Sans" pitchFamily="34" charset="0"/>
        </a:defRPr>
      </a:lvl7pPr>
      <a:lvl8pPr marL="1244178" algn="l" defTabSz="912973" rtl="0" fontAlgn="base">
        <a:lnSpc>
          <a:spcPct val="90000"/>
        </a:lnSpc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Arial" pitchFamily="34" charset="0"/>
          <a:cs typeface="DejaVu Sans" pitchFamily="34" charset="0"/>
        </a:defRPr>
      </a:lvl8pPr>
      <a:lvl9pPr marL="1658904" algn="l" defTabSz="912973" rtl="0" fontAlgn="base">
        <a:lnSpc>
          <a:spcPct val="90000"/>
        </a:lnSpc>
        <a:spcBef>
          <a:spcPct val="0"/>
        </a:spcBef>
        <a:spcAft>
          <a:spcPct val="0"/>
        </a:spcAft>
        <a:defRPr sz="4354">
          <a:solidFill>
            <a:schemeClr val="tx1"/>
          </a:solidFill>
          <a:latin typeface="Arial" pitchFamily="34" charset="0"/>
          <a:cs typeface="DejaVu Sans" pitchFamily="34" charset="0"/>
        </a:defRPr>
      </a:lvl9pPr>
    </p:titleStyle>
    <p:bodyStyle>
      <a:lvl1pPr marL="430213" indent="-322263" algn="l" defTabSz="912813" rtl="0" eaLnBrk="0" fontAlgn="base" hangingPunct="0">
        <a:lnSpc>
          <a:spcPct val="90000"/>
        </a:lnSpc>
        <a:spcBef>
          <a:spcPts val="1413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buChar char="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0" indent="-228577" algn="l" defTabSz="91430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7" algn="l" defTabSz="91430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7" algn="l" defTabSz="91430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7" algn="l" defTabSz="91430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71C9FD27-D63B-4934-B221-B340CD9687D9}"/>
              </a:ext>
            </a:extLst>
          </p:cNvPr>
          <p:cNvSpPr txBox="1">
            <a:spLocks/>
          </p:cNvSpPr>
          <p:nvPr/>
        </p:nvSpPr>
        <p:spPr>
          <a:xfrm>
            <a:off x="210756" y="140043"/>
            <a:ext cx="9175067" cy="947352"/>
          </a:xfrm>
          <a:prstGeom prst="rect">
            <a:avLst/>
          </a:prstGeom>
          <a:noFill/>
          <a:ln w="1908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>
            <a:defPPr>
              <a:defRPr lang="en-US"/>
            </a:defPPr>
            <a:lvl1pPr algn="just">
              <a:lnSpc>
                <a:spcPct val="100000"/>
              </a:lnSpc>
              <a:spcAft>
                <a:spcPts val="601"/>
              </a:spcAft>
              <a:defRPr b="1" spc="-1">
                <a:solidFill>
                  <a:srgbClr val="6C0000"/>
                </a:solidFill>
                <a:latin typeface="Verdana"/>
              </a:defRPr>
            </a:lvl1pPr>
          </a:lstStyle>
          <a:p>
            <a:pPr algn="ctr"/>
            <a:r>
              <a:rPr lang="ru-RU" dirty="0" smtClean="0"/>
              <a:t>  План мероприятий в рамках фестиваля-марафона </a:t>
            </a:r>
          </a:p>
          <a:p>
            <a:pPr algn="ctr"/>
            <a:r>
              <a:rPr lang="ru-RU" dirty="0" smtClean="0"/>
              <a:t>«</a:t>
            </a:r>
            <a:r>
              <a:rPr lang="ru-RU" dirty="0"/>
              <a:t>Я – успешен</a:t>
            </a:r>
            <a:r>
              <a:rPr lang="ru-RU" dirty="0" smtClean="0"/>
              <a:t>!»</a:t>
            </a:r>
          </a:p>
          <a:p>
            <a:pPr algn="ctr"/>
            <a:r>
              <a:rPr lang="ru-RU" dirty="0" smtClean="0"/>
              <a:t>Филиал </a:t>
            </a:r>
            <a:r>
              <a:rPr lang="ru-RU" dirty="0" err="1" smtClean="0"/>
              <a:t>Ворсихинская</a:t>
            </a:r>
            <a:r>
              <a:rPr lang="ru-RU" dirty="0" smtClean="0"/>
              <a:t> СОШ</a:t>
            </a:r>
            <a:endParaRPr lang="ru-RU" dirty="0"/>
          </a:p>
          <a:p>
            <a:r>
              <a:rPr lang="ru-RU" sz="1600" b="0" dirty="0" smtClean="0"/>
              <a:t> </a:t>
            </a:r>
            <a:endParaRPr lang="ru-RU" sz="1600" b="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17838" y="1009350"/>
            <a:ext cx="6507892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70510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Дата</a:t>
            </a:r>
            <a:r>
              <a:rPr lang="ru-RU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25.05.2019 года. Начало 10 часов 00 минут.</a:t>
            </a:r>
            <a:endParaRPr lang="ru-RU" sz="2000" dirty="0">
              <a:solidFill>
                <a:srgbClr val="0070C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56524"/>
              </p:ext>
            </p:extLst>
          </p:nvPr>
        </p:nvGraphicFramePr>
        <p:xfrm>
          <a:off x="210756" y="1412080"/>
          <a:ext cx="9410918" cy="5365578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45308">
                  <a:extLst>
                    <a:ext uri="{9D8B030D-6E8A-4147-A177-3AD203B41FA5}">
                      <a16:colId xmlns="" xmlns:a16="http://schemas.microsoft.com/office/drawing/2014/main" val="3548519084"/>
                    </a:ext>
                  </a:extLst>
                </a:gridCol>
                <a:gridCol w="3034487">
                  <a:extLst>
                    <a:ext uri="{9D8B030D-6E8A-4147-A177-3AD203B41FA5}">
                      <a16:colId xmlns="" xmlns:a16="http://schemas.microsoft.com/office/drawing/2014/main" val="1000301383"/>
                    </a:ext>
                  </a:extLst>
                </a:gridCol>
                <a:gridCol w="1113463"/>
                <a:gridCol w="887105"/>
                <a:gridCol w="3930555"/>
              </a:tblGrid>
              <a:tr h="3745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дата</a:t>
                      </a:r>
                      <a:endParaRPr lang="ru-RU" sz="11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мероприятия</a:t>
                      </a:r>
                      <a:endParaRPr lang="ru-RU" sz="11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Ответственные</a:t>
                      </a:r>
                      <a:endParaRPr lang="ru-RU" sz="11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Участники </a:t>
                      </a:r>
                      <a:endParaRPr lang="ru-RU" sz="11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примечания</a:t>
                      </a:r>
                      <a:endParaRPr lang="ru-RU" sz="11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944542627"/>
                  </a:ext>
                </a:extLst>
              </a:tr>
              <a:tr h="16141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 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мая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Проведение </a:t>
                      </a: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акций:</a:t>
                      </a:r>
                      <a:endParaRPr lang="ru-RU" sz="1200" dirty="0" smtClean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 </a:t>
                      </a: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«Театральная» 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зарядка;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 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Акция </a:t>
                      </a: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«Почтовый экспресс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»;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l" defTabSz="91430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Педагог-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организатор- Михеева В. В., библиотекарь- </a:t>
                      </a:r>
                      <a:r>
                        <a:rPr lang="ru-RU" sz="1200" baseline="0" dirty="0" err="1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Знаменщикова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Н. В.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Учащиеся, </a:t>
                      </a: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родители, педагоги</a:t>
                      </a: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70C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ru-RU" sz="1200" b="1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70C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 </a:t>
                      </a: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ходе акции «Почтовый экспресс» участники акции пишут письмо к началу нового учебного года, в котором отражают свои ожидания, надежды. </a:t>
                      </a: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143127058"/>
                  </a:ext>
                </a:extLst>
              </a:tr>
              <a:tr h="9121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 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мая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</a:t>
                      </a:r>
                      <a:r>
                        <a:rPr lang="ru-RU" sz="1200" kern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Ярмарка презентаций проектов «Я – изобретатель»;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Козар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 В. А., Ерошенко Н. Н.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Дети, родители, педагоги</a:t>
                      </a: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Выставка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достижений детей, детских и детско-взрослых проектных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работ, подведение итогов годовых школьных проектов.</a:t>
                      </a: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159742917"/>
                  </a:ext>
                </a:extLst>
              </a:tr>
              <a:tr h="8633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мая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Творческая площадка:</a:t>
                      </a:r>
                    </a:p>
                    <a:p>
                      <a:pPr mar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</a:t>
                      </a:r>
                      <a:r>
                        <a:rPr lang="ru-RU" sz="1200" b="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выставка работ</a:t>
                      </a:r>
                      <a:endParaRPr lang="ru-RU" sz="1200" b="1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Среднева Н. А.,  </a:t>
                      </a:r>
                      <a:r>
                        <a:rPr lang="ru-RU" sz="1200" dirty="0" err="1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Дорощук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О. В.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Дети 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Выставляются работы учащихся, как результат внеурочной и кружковой работы.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07504289"/>
                  </a:ext>
                </a:extLst>
              </a:tr>
              <a:tr h="15539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мая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Видеофильм: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« Что такое экзамен?»</a:t>
                      </a:r>
                      <a:endParaRPr lang="ru-RU" sz="1200" b="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Козар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Л. П.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родители</a:t>
                      </a: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педагоги</a:t>
                      </a: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Знакомим  родителей</a:t>
                      </a: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с процедурой проведения экзаменов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720834062"/>
                  </a:ext>
                </a:extLst>
              </a:tr>
            </a:tbl>
          </a:graphicData>
        </a:graphic>
      </p:graphicFrame>
      <p:sp>
        <p:nvSpPr>
          <p:cNvPr id="5" name="CustomShape 2"/>
          <p:cNvSpPr/>
          <p:nvPr/>
        </p:nvSpPr>
        <p:spPr>
          <a:xfrm>
            <a:off x="9143280" y="6529347"/>
            <a:ext cx="635760" cy="31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0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1</a:t>
            </a:r>
            <a:endParaRPr lang="ru-RU" sz="1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580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71C9FD27-D63B-4934-B221-B340CD9687D9}"/>
              </a:ext>
            </a:extLst>
          </p:cNvPr>
          <p:cNvSpPr txBox="1">
            <a:spLocks/>
          </p:cNvSpPr>
          <p:nvPr/>
        </p:nvSpPr>
        <p:spPr>
          <a:xfrm>
            <a:off x="391886" y="313899"/>
            <a:ext cx="8993938" cy="860860"/>
          </a:xfrm>
          <a:prstGeom prst="rect">
            <a:avLst/>
          </a:prstGeom>
          <a:noFill/>
          <a:ln w="1908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>
            <a:defPPr>
              <a:defRPr lang="en-US"/>
            </a:defPPr>
            <a:lvl1pPr algn="just">
              <a:lnSpc>
                <a:spcPct val="100000"/>
              </a:lnSpc>
              <a:spcAft>
                <a:spcPts val="601"/>
              </a:spcAft>
              <a:defRPr b="1" spc="-1">
                <a:solidFill>
                  <a:srgbClr val="6C0000"/>
                </a:solidFill>
                <a:latin typeface="Verdana"/>
              </a:defRPr>
            </a:lvl1pPr>
          </a:lstStyle>
          <a:p>
            <a:pPr algn="ctr"/>
            <a:r>
              <a:rPr lang="ru-RU" dirty="0"/>
              <a:t>План мероприятий в рамках фестиваля-марафона </a:t>
            </a:r>
          </a:p>
          <a:p>
            <a:pPr algn="ctr"/>
            <a:r>
              <a:rPr lang="ru-RU" dirty="0"/>
              <a:t>«Я – успешен!»</a:t>
            </a:r>
          </a:p>
          <a:p>
            <a:pPr algn="ctr"/>
            <a:r>
              <a:rPr lang="ru-RU" dirty="0"/>
              <a:t>Филиал </a:t>
            </a:r>
            <a:r>
              <a:rPr lang="ru-RU" dirty="0" err="1"/>
              <a:t>Ворсихинская</a:t>
            </a:r>
            <a:r>
              <a:rPr lang="ru-RU" dirty="0"/>
              <a:t> СОШ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03006"/>
              </p:ext>
            </p:extLst>
          </p:nvPr>
        </p:nvGraphicFramePr>
        <p:xfrm>
          <a:off x="391886" y="1174759"/>
          <a:ext cx="9075826" cy="5227356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750542">
                  <a:extLst>
                    <a:ext uri="{9D8B030D-6E8A-4147-A177-3AD203B41FA5}">
                      <a16:colId xmlns="" xmlns:a16="http://schemas.microsoft.com/office/drawing/2014/main" val="3548519084"/>
                    </a:ext>
                  </a:extLst>
                </a:gridCol>
                <a:gridCol w="2246372">
                  <a:extLst>
                    <a:ext uri="{9D8B030D-6E8A-4147-A177-3AD203B41FA5}">
                      <a16:colId xmlns="" xmlns:a16="http://schemas.microsoft.com/office/drawing/2014/main" val="1000301383"/>
                    </a:ext>
                  </a:extLst>
                </a:gridCol>
                <a:gridCol w="1070359">
                  <a:extLst>
                    <a:ext uri="{9D8B030D-6E8A-4147-A177-3AD203B41FA5}">
                      <a16:colId xmlns="" xmlns:a16="http://schemas.microsoft.com/office/drawing/2014/main" val="3955974461"/>
                    </a:ext>
                  </a:extLst>
                </a:gridCol>
                <a:gridCol w="1135529">
                  <a:extLst>
                    <a:ext uri="{9D8B030D-6E8A-4147-A177-3AD203B41FA5}">
                      <a16:colId xmlns="" xmlns:a16="http://schemas.microsoft.com/office/drawing/2014/main" val="1283012148"/>
                    </a:ext>
                  </a:extLst>
                </a:gridCol>
                <a:gridCol w="3873024">
                  <a:extLst>
                    <a:ext uri="{9D8B030D-6E8A-4147-A177-3AD203B41FA5}">
                      <a16:colId xmlns="" xmlns:a16="http://schemas.microsoft.com/office/drawing/2014/main" val="3251894531"/>
                    </a:ext>
                  </a:extLst>
                </a:gridCol>
              </a:tblGrid>
              <a:tr h="7337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дата</a:t>
                      </a:r>
                      <a:endParaRPr lang="ru-RU" sz="11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мероприятия</a:t>
                      </a:r>
                      <a:endParaRPr lang="ru-RU" sz="11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Ответственные</a:t>
                      </a:r>
                      <a:endParaRPr lang="ru-RU" sz="11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участники</a:t>
                      </a:r>
                      <a:endParaRPr lang="ru-RU" sz="11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ru-RU" sz="11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примечания</a:t>
                      </a:r>
                      <a:endParaRPr lang="ru-RU" sz="11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944542627"/>
                  </a:ext>
                </a:extLst>
              </a:tr>
              <a:tr h="8893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мая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Блиц-игра:</a:t>
                      </a:r>
                      <a:endParaRPr lang="ru-RU" sz="1200" dirty="0" smtClean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настольные (шашки/шахматы/нарды/),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Патрашин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И. Н.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дети, </a:t>
                      </a: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педагоги, работодатели</a:t>
                      </a: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70C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Игры проводятся совместно детьми с родителями.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70C0"/>
                        </a:buClr>
                        <a:buFont typeface="Arial" panose="020B0604020202020204" pitchFamily="34" charset="0"/>
                        <a:buNone/>
                      </a:pPr>
                      <a:endParaRPr lang="ru-RU" sz="1200" dirty="0" smtClean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70C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Перед началом мероприятия предусмотреть возможность проведения тренингов, игр на сплочение, знакомство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59858964"/>
                  </a:ext>
                </a:extLst>
              </a:tr>
              <a:tr h="30214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 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мая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Мастер-классы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«Дети – родителям»:</a:t>
                      </a:r>
                    </a:p>
                    <a:p>
                      <a:pPr marL="171450" indent="-1714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Кружок робототехника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 площадки выполнения норм ГТО</a:t>
                      </a: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Цыкунова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Е. В., Воронцов А. А. 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Дети, родители, педагоги</a:t>
                      </a: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70C0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Дети проводят мастер-классы для родителей.</a:t>
                      </a: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70C0"/>
                        </a:buClr>
                        <a:buFont typeface="Arial" panose="020B0604020202020204" pitchFamily="34" charset="0"/>
                        <a:buNone/>
                      </a:pPr>
                      <a:endParaRPr lang="ru-RU" sz="1200" dirty="0" smtClean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510694862"/>
                  </a:ext>
                </a:extLst>
              </a:tr>
            </a:tbl>
          </a:graphicData>
        </a:graphic>
      </p:graphicFrame>
      <p:sp>
        <p:nvSpPr>
          <p:cNvPr id="5" name="CustomShape 2"/>
          <p:cNvSpPr/>
          <p:nvPr/>
        </p:nvSpPr>
        <p:spPr>
          <a:xfrm>
            <a:off x="9149832" y="6529347"/>
            <a:ext cx="635760" cy="31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000" b="0" strike="noStrike" spc="-1" dirty="0" smtClean="0">
                <a:solidFill>
                  <a:srgbClr val="000000"/>
                </a:solidFill>
                <a:latin typeface="Verdana"/>
                <a:ea typeface="Verdana"/>
              </a:rPr>
              <a:t>2</a:t>
            </a:r>
            <a:endParaRPr lang="ru-RU" sz="1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281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71C9FD27-D63B-4934-B221-B340CD9687D9}"/>
              </a:ext>
            </a:extLst>
          </p:cNvPr>
          <p:cNvSpPr txBox="1">
            <a:spLocks/>
          </p:cNvSpPr>
          <p:nvPr/>
        </p:nvSpPr>
        <p:spPr>
          <a:xfrm>
            <a:off x="518983" y="140044"/>
            <a:ext cx="8948727" cy="593124"/>
          </a:xfrm>
          <a:prstGeom prst="rect">
            <a:avLst/>
          </a:prstGeom>
          <a:noFill/>
          <a:ln w="1908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>
            <a:defPPr>
              <a:defRPr lang="en-US"/>
            </a:defPPr>
            <a:lvl1pPr algn="just">
              <a:lnSpc>
                <a:spcPct val="100000"/>
              </a:lnSpc>
              <a:spcAft>
                <a:spcPts val="601"/>
              </a:spcAft>
              <a:defRPr b="1" spc="-1">
                <a:solidFill>
                  <a:srgbClr val="6C0000"/>
                </a:solidFill>
                <a:latin typeface="Verdana"/>
              </a:defRPr>
            </a:lvl1pPr>
          </a:lstStyle>
          <a:p>
            <a:pPr algn="ctr"/>
            <a:r>
              <a:rPr lang="ru-RU" dirty="0"/>
              <a:t>План мероприятий в рамках фестиваля-марафона </a:t>
            </a:r>
          </a:p>
          <a:p>
            <a:pPr algn="ctr"/>
            <a:r>
              <a:rPr lang="ru-RU" dirty="0"/>
              <a:t>«Я – успешен!»</a:t>
            </a:r>
          </a:p>
          <a:p>
            <a:pPr algn="ctr"/>
            <a:r>
              <a:rPr lang="ru-RU" dirty="0"/>
              <a:t>Филиал </a:t>
            </a:r>
            <a:r>
              <a:rPr lang="ru-RU" dirty="0" err="1"/>
              <a:t>Ворсихинская</a:t>
            </a:r>
            <a:r>
              <a:rPr lang="ru-RU" dirty="0"/>
              <a:t> СОШ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236230"/>
              </p:ext>
            </p:extLst>
          </p:nvPr>
        </p:nvGraphicFramePr>
        <p:xfrm>
          <a:off x="228599" y="1117304"/>
          <a:ext cx="9541566" cy="2704365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631210">
                  <a:extLst>
                    <a:ext uri="{9D8B030D-6E8A-4147-A177-3AD203B41FA5}">
                      <a16:colId xmlns="" xmlns:a16="http://schemas.microsoft.com/office/drawing/2014/main" val="3548519084"/>
                    </a:ext>
                  </a:extLst>
                </a:gridCol>
                <a:gridCol w="2519495">
                  <a:extLst>
                    <a:ext uri="{9D8B030D-6E8A-4147-A177-3AD203B41FA5}">
                      <a16:colId xmlns="" xmlns:a16="http://schemas.microsoft.com/office/drawing/2014/main" val="1000301383"/>
                    </a:ext>
                  </a:extLst>
                </a:gridCol>
                <a:gridCol w="974332">
                  <a:extLst>
                    <a:ext uri="{9D8B030D-6E8A-4147-A177-3AD203B41FA5}">
                      <a16:colId xmlns="" xmlns:a16="http://schemas.microsoft.com/office/drawing/2014/main" val="3955974461"/>
                    </a:ext>
                  </a:extLst>
                </a:gridCol>
                <a:gridCol w="955343"/>
                <a:gridCol w="4461186"/>
              </a:tblGrid>
              <a:tr h="4385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дата</a:t>
                      </a:r>
                      <a:endParaRPr lang="ru-RU" sz="11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мероприятия</a:t>
                      </a:r>
                      <a:endParaRPr lang="ru-RU" sz="11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Ответственный</a:t>
                      </a:r>
                      <a:endParaRPr lang="ru-RU" sz="11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участники</a:t>
                      </a:r>
                      <a:endParaRPr lang="ru-RU" sz="11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ru-RU" sz="11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примечания</a:t>
                      </a:r>
                      <a:endParaRPr lang="ru-RU" sz="11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944542627"/>
                  </a:ext>
                </a:extLst>
              </a:tr>
              <a:tr h="2265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 </a:t>
                      </a:r>
                      <a:r>
                        <a:rPr lang="ru-RU" sz="1100" b="1" dirty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мая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30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Публичная презентация 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программы пришкольного лагеря «Лето2019»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Михеева В. В.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родители</a:t>
                      </a:r>
                      <a:r>
                        <a:rPr lang="ru-RU" sz="1200" dirty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, педагоги, 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indent="0" algn="just" defTabSz="91430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A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Интерактивное представление игровой модели летних смен.</a:t>
                      </a:r>
                      <a:endParaRPr lang="ru-RU" sz="1200" dirty="0">
                        <a:solidFill>
                          <a:srgbClr val="00000A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3512" marR="14891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314923208"/>
                  </a:ext>
                </a:extLst>
              </a:tr>
            </a:tbl>
          </a:graphicData>
        </a:graphic>
      </p:graphicFrame>
      <p:sp>
        <p:nvSpPr>
          <p:cNvPr id="5" name="CustomShape 2"/>
          <p:cNvSpPr/>
          <p:nvPr/>
        </p:nvSpPr>
        <p:spPr>
          <a:xfrm>
            <a:off x="9134405" y="6546960"/>
            <a:ext cx="635760" cy="31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000" b="0" strike="noStrike" spc="-1" dirty="0" smtClean="0">
                <a:latin typeface="Arial"/>
              </a:rPr>
              <a:t>3</a:t>
            </a:r>
            <a:endParaRPr lang="ru-RU" sz="1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248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 ВРУК_2018</Template>
  <TotalTime>11982</TotalTime>
  <Words>350</Words>
  <Application>Microsoft Office PowerPoint</Application>
  <PresentationFormat>Лист A4 (210x297 мм)</PresentationFormat>
  <Paragraphs>95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Arial</vt:lpstr>
      <vt:lpstr>Calibri</vt:lpstr>
      <vt:lpstr>DejaVu Sans</vt:lpstr>
      <vt:lpstr>Times New Roman</vt:lpstr>
      <vt:lpstr>Verdana</vt:lpstr>
      <vt:lpstr>Wingdings</vt:lpstr>
      <vt:lpstr>2_Office Theme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</dc:creator>
  <cp:lastModifiedBy>Заместитель</cp:lastModifiedBy>
  <cp:revision>545</cp:revision>
  <cp:lastPrinted>2019-03-13T09:34:31Z</cp:lastPrinted>
  <dcterms:created xsi:type="dcterms:W3CDTF">2018-06-02T09:47:18Z</dcterms:created>
  <dcterms:modified xsi:type="dcterms:W3CDTF">2019-05-20T11:11:49Z</dcterms:modified>
</cp:coreProperties>
</file>